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1" r:id="rId4"/>
    <p:sldId id="275" r:id="rId5"/>
    <p:sldId id="276" r:id="rId6"/>
    <p:sldId id="277" r:id="rId7"/>
    <p:sldId id="272" r:id="rId8"/>
    <p:sldId id="273" r:id="rId9"/>
    <p:sldId id="270" r:id="rId10"/>
    <p:sldId id="274" r:id="rId11"/>
    <p:sldId id="263" r:id="rId12"/>
    <p:sldId id="264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1"/>
  </p:normalViewPr>
  <p:slideViewPr>
    <p:cSldViewPr snapToGrid="0" snapToObjects="1">
      <p:cViewPr>
        <p:scale>
          <a:sx n="65" d="100"/>
          <a:sy n="65" d="100"/>
        </p:scale>
        <p:origin x="1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8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94B8-964B-5545-A887-1508C32FC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80F1B-2ABB-7B48-ABB1-6D850695D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5F11B-9516-A94F-BC59-DFF64A72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E6A55-10D3-404A-9F58-EAA10608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3EA9D-A7E7-A34D-AABF-6651C81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6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79A5-4A89-A049-AEA7-EBF00550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1A6D2-54A7-B741-838E-6F2F2E082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3867-7CF0-FF49-8728-F04069F9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EF1F0-B8B0-A947-9C62-0532210B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B334F-99D3-D844-9CFE-C3354063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FD3FC-6C78-8F46-BF6F-0100C3190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8CD0E-687E-B446-A40B-4BF015323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7B11-1C62-F147-B104-83897CD8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E682-CB69-B146-9D8D-F7158F7E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A07E2-2561-E548-BED6-A0183A3D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B702-C060-F14C-B27D-1846FDB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CA57-9493-EA46-A80E-192F29F4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066E-DDF8-5C47-B3C0-5B8AE3F3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EA637-F9FB-A54F-B18B-F2F52705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01C22-4C2C-364F-8CF4-DC0401D1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7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6922-8B3E-1B4B-B102-B88C75E6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DC60-B33A-DB42-AC9D-D8FCFF9FA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41A1-26BE-8349-A9D4-037E3F47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61AF1-D6AB-8544-A033-3E4BABBF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C603-E72E-E242-AD0A-218F79A4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C6B6-8910-A943-A4BB-BC3165C2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79E30-0AA4-424A-A5FF-C7AED8C73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FFB75-D930-F943-BEF9-95EB725A3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C1CD3-5FFC-9247-AC73-A96FB231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22B6C-034A-CF48-9951-C931F744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2EB7B-4755-0146-BC2B-EE943D1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1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3C01-824F-EC47-9CBE-2059E667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D54FC-2E16-9D45-ABBA-948DC578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9EA01-6599-584D-8F3A-CFB9CAB0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FE620-1EB5-F149-92B7-71786E7EC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FBEFC-76B1-E043-BDE2-27C81CB23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43CBE-0785-884C-AEB1-F74FF27E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FD6FFD-95F4-7042-BDA1-92B28185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0B97A-91E7-F14C-BD97-EC3E4C21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F482-0E00-5A4A-AD6D-18D7B824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7DE7C-A60D-9949-8294-8A891CBA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30079-3C98-BD49-A149-47EBF205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AF6AB-5C3C-6145-A0C0-458E83F1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74DC67-A4AB-4D40-9A23-A6528262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ABB4-7E7E-1C4A-A171-7A861684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32CBE-0E44-5543-91C7-72773302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9F7-8D5A-4D45-AD57-794ACB49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5A3A-8D89-064F-A6D0-85ECD17B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7FC1-84D9-7849-AD7A-35F5B71E9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D77D-DA93-EE4C-A394-2B55BC24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B5F34-5DE4-9D4D-8103-C4F240C1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0CE8A-5653-D542-82E6-B4E362CA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F9CC-F02B-0146-87D8-579338BE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8F83C-8B5A-224A-9355-A45AE795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28788-5A93-BB42-9041-D464C086E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D6B7-D71F-D641-B43D-240F29D9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351AC-BE75-4741-BDD6-F6460A5D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A7FF-B723-A24D-BDF4-3BA78F8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DADA1-7BDD-E148-80A6-097A7E896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2D31-71F9-8B4B-AD7F-4A9D8971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A2DA8-158D-324D-AF07-A8768BF0A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85D9-A01E-C14D-BC17-C9EA3E8DFC2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0B8C-94FB-744B-AD50-C7C7B1A40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6EFC5-47D4-2C4C-BD07-FF9E3C5AF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8D231-04E8-DE42-99D6-2AAA7666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43D1-5943-F74F-802E-54B9F2027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COT5615: Math for Intelligent Systems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E6FD7-28FB-F643-B18F-578512DB6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04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Anand Rangarajan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DAA-AC40-4541-835B-0719D4230A46}"/>
              </a:ext>
            </a:extLst>
          </p:cNvPr>
          <p:cNvSpPr txBox="1"/>
          <p:nvPr/>
        </p:nvSpPr>
        <p:spPr>
          <a:xfrm>
            <a:off x="5105871" y="5340626"/>
            <a:ext cx="1499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Lecture 10</a:t>
            </a:r>
          </a:p>
        </p:txBody>
      </p:sp>
    </p:spTree>
    <p:extLst>
      <p:ext uri="{BB962C8B-B14F-4D97-AF65-F5344CB8AC3E}">
        <p14:creationId xmlns:p14="http://schemas.microsoft.com/office/powerpoint/2010/main" val="389082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87063" cy="4351338"/>
              </a:xfrm>
            </p:spPr>
            <p:txBody>
              <a:bodyPr/>
              <a:lstStyle/>
              <a:p>
                <a:r>
                  <a:rPr lang="en-US" dirty="0"/>
                  <a:t>The SVD can be obtained from a maximization principle</a:t>
                </a:r>
              </a:p>
              <a:p>
                <a:r>
                  <a:rPr lang="en-US" dirty="0"/>
                  <a:t>The optimization clearly illustrates the relationship between the row and column spaces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 SVD expansion also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𝑨𝑽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is a basis for the columns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 is a basis for the rows</a:t>
                </a:r>
              </a:p>
              <a:p>
                <a:r>
                  <a:rPr lang="en-US" dirty="0"/>
                  <a:t>If matrix rank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 sufficient to reconstruct matrix.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by convention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87063" cy="4351338"/>
              </a:xfrm>
              <a:blipFill>
                <a:blip r:embed="rId2"/>
                <a:stretch>
                  <a:fillRect l="-1249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04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34414" y="3280514"/>
            <a:ext cx="86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1141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17778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34414" y="32805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98165" y="32805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09769" y="32805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199"/>
            <a:ext cx="8229600" cy="61698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32072" y="327307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14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809768" y="327307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17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09316" y="328794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808863" y="329538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198"/>
            <a:ext cx="8229600" cy="616984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08863" y="328794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8229600" cy="616984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717491" y="330281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198"/>
            <a:ext cx="8229600" cy="61698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17490" y="332512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189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04800"/>
            <a:ext cx="8547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SVD can serve as image reconstruction/compression mechanism</a:t>
            </a:r>
          </a:p>
          <a:p>
            <a:r>
              <a:rPr lang="en-US" dirty="0"/>
              <a:t>Very few coefficients are required for recognition </a:t>
            </a:r>
          </a:p>
          <a:p>
            <a:r>
              <a:rPr lang="en-US" dirty="0"/>
              <a:t>Sets the stage for convolutional filtering (deep learning)</a:t>
            </a:r>
          </a:p>
          <a:p>
            <a:r>
              <a:rPr lang="en-US" dirty="0"/>
              <a:t>HOSVD can be used for color and higher-order images (4D)</a:t>
            </a:r>
          </a:p>
          <a:p>
            <a:r>
              <a:rPr lang="en-US" dirty="0"/>
              <a:t>SVD-based image compression not used: wavelets and other methods are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6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8200" y="1810308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492484" y="1194741"/>
                <a:ext cx="9401023" cy="43088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/>
                <a:r>
                  <a:rPr sz="2800" spc="-10" dirty="0">
                    <a:cs typeface="Arial"/>
                  </a:rPr>
                  <a:t>Singular </a:t>
                </a:r>
                <a:r>
                  <a:rPr sz="2800" spc="-30" dirty="0">
                    <a:cs typeface="Arial"/>
                  </a:rPr>
                  <a:t>value</a:t>
                </a:r>
                <a:r>
                  <a:rPr sz="2800" spc="-10" dirty="0">
                    <a:cs typeface="Arial"/>
                  </a:rPr>
                  <a:t> decomposition (SVD) of </a:t>
                </a:r>
                <a14:m>
                  <m:oMath xmlns:m="http://schemas.openxmlformats.org/officeDocument/2006/math"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𝑚</m:t>
                    </m:r>
                    <m:r>
                      <a:rPr lang="en-US" sz="2800" i="1" spc="-168" dirty="0"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800" i="1" spc="-69" dirty="0">
                        <a:latin typeface="Cambria Math" charset="0"/>
                        <a:cs typeface="メイリオ"/>
                      </a:rPr>
                      <m:t>×</m:t>
                    </m:r>
                    <m:r>
                      <a:rPr lang="en-US" sz="2800" i="1" spc="-297" dirty="0">
                        <a:latin typeface="Cambria Math" charset="0"/>
                        <a:cs typeface="メイリオ"/>
                      </a:rPr>
                      <m:t> </m:t>
                    </m:r>
                    <m:r>
                      <a:rPr lang="en-US" sz="2800" i="1" spc="79" dirty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US" sz="2800" i="1" spc="-10" dirty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sz="2800" spc="-10" dirty="0"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sz="2800" b="1" i="1" spc="287" dirty="0" smtClean="0">
                        <a:latin typeface="Cambria Math" charset="0"/>
                        <a:cs typeface="BookAntiqua-BoldItalic"/>
                      </a:rPr>
                      <m:t>𝑨</m:t>
                    </m:r>
                  </m:oMath>
                </a14:m>
                <a:r>
                  <a:rPr sz="2800" b="1" i="1" spc="50" dirty="0">
                    <a:cs typeface="BookAntiqua-BoldItalic"/>
                  </a:rPr>
                  <a:t> </a:t>
                </a:r>
                <a:r>
                  <a:rPr sz="2800" spc="-10" dirty="0">
                    <a:cs typeface="Arial"/>
                  </a:rPr>
                  <a:t>has</a:t>
                </a:r>
                <a:r>
                  <a:rPr lang="en-US" sz="2800" spc="-10" dirty="0">
                    <a:cs typeface="Arial"/>
                  </a:rPr>
                  <a:t> form</a:t>
                </a:r>
                <a:endParaRPr sz="2800" dirty="0">
                  <a:cs typeface="Arial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4" y="1194741"/>
                <a:ext cx="9401023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2075"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498168" y="2487070"/>
                <a:ext cx="10009937" cy="86177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/>
                <a:r>
                  <a:rPr lang="en-US" sz="2800" spc="-10" dirty="0">
                    <a:cs typeface="Aria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spc="30" dirty="0" smtClean="0">
                        <a:latin typeface="Cambria Math" charset="0"/>
                        <a:cs typeface="BookAntiqua-BoldItalic"/>
                      </a:rPr>
                      <m:t>𝑼</m:t>
                    </m:r>
                  </m:oMath>
                </a14:m>
                <a:r>
                  <a:rPr lang="en-US" sz="2800" b="1" i="1" spc="30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𝑚</m:t>
                    </m:r>
                    <m:r>
                      <a:rPr lang="en-US" sz="2800" i="1" spc="69" dirty="0" smtClean="0">
                        <a:latin typeface="Cambria Math" charset="0"/>
                        <a:cs typeface="Arial"/>
                      </a:rPr>
                      <m:t> ×</m:t>
                    </m:r>
                    <m:r>
                      <a:rPr lang="en-US" sz="2800" b="0" i="1" spc="69" dirty="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i="1" spc="6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orthogonal matrix,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  <a:cs typeface="BookAntiqua-BoldItalic"/>
                      </a:rPr>
                      <m:t>𝑽</m:t>
                    </m:r>
                  </m:oMath>
                </a14:m>
                <a:r>
                  <a:rPr lang="en-US" sz="2800" b="1" i="1" dirty="0">
                    <a:cs typeface="BookAntiqua-BoldItalic"/>
                  </a:rPr>
                  <a:t> 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i="1" spc="79" dirty="0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US" sz="2800" i="1" spc="79" dirty="0" smtClean="0">
                        <a:latin typeface="Cambria Math" charset="0"/>
                        <a:cs typeface="Arial"/>
                      </a:rPr>
                      <m:t> ×</m:t>
                    </m:r>
                    <m:r>
                      <a:rPr lang="en-US" sz="2800" b="0" i="1" spc="79" dirty="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dirty="0">
                    <a:cs typeface="Arial"/>
                  </a:rPr>
                  <a:t> orthogonal matrix and </a:t>
                </a:r>
                <a14:m>
                  <m:oMath xmlns:m="http://schemas.openxmlformats.org/officeDocument/2006/math">
                    <m:r>
                      <a:rPr lang="en-US" sz="2800" b="1" i="0" spc="454" dirty="0" smtClean="0">
                        <a:latin typeface="Cambria Math" charset="0"/>
                        <a:cs typeface="Arial"/>
                      </a:rPr>
                      <m:t>𝚺</m:t>
                    </m:r>
                  </m:oMath>
                </a14:m>
                <a:r>
                  <a:rPr lang="en-US" sz="2800" b="1" spc="-15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×</m:t>
                    </m:r>
                    <m:r>
                      <a:rPr lang="en-US" sz="2800" b="0" i="1" spc="-10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i="1" spc="79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diagonal matrix, with</a:t>
                </a:r>
                <a:endParaRPr lang="en-US" sz="2800" dirty="0">
                  <a:cs typeface="Arial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" y="2487070"/>
                <a:ext cx="10009937" cy="861774"/>
              </a:xfrm>
              <a:prstGeom prst="rect">
                <a:avLst/>
              </a:prstGeom>
              <a:blipFill>
                <a:blip r:embed="rId4"/>
                <a:stretch>
                  <a:fillRect l="-1949" t="-12057" r="-2436" b="-24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838200" y="4884001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22" name="object 22"/>
          <p:cNvSpPr/>
          <p:nvPr/>
        </p:nvSpPr>
        <p:spPr>
          <a:xfrm>
            <a:off x="838200" y="5791647"/>
            <a:ext cx="152209" cy="15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3"/>
              <p:cNvSpPr txBox="1"/>
              <p:nvPr/>
            </p:nvSpPr>
            <p:spPr>
              <a:xfrm>
                <a:off x="492484" y="4697317"/>
                <a:ext cx="8730973" cy="199311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 marR="128353">
                  <a:lnSpc>
                    <a:spcPct val="102600"/>
                  </a:lnSpc>
                </a:pPr>
                <a:r>
                  <a:rPr lang="en-US" sz="2800" spc="-10" dirty="0">
                    <a:cs typeface="Arial"/>
                  </a:rPr>
                  <a:t>Diagonal entries</a:t>
                </a:r>
                <a:r>
                  <a:rPr lang="en-US" sz="2800" spc="69" dirty="0"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69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69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69" dirty="0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0" dirty="0">
                    <a:cs typeface="Arial"/>
                  </a:rPr>
                  <a:t> called </a:t>
                </a:r>
                <a:r>
                  <a:rPr lang="en-US" sz="2800" i="1" spc="-10" dirty="0">
                    <a:solidFill>
                      <a:srgbClr val="A20500"/>
                    </a:solidFill>
                    <a:cs typeface="Arial"/>
                  </a:rPr>
                  <a:t>singular </a:t>
                </a:r>
                <a:r>
                  <a:rPr lang="en-US" sz="2800" i="1" spc="-20" dirty="0">
                    <a:solidFill>
                      <a:srgbClr val="A20500"/>
                    </a:solidFill>
                    <a:cs typeface="Arial"/>
                  </a:rPr>
                  <a:t>values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spc="139" dirty="0" smtClean="0">
                        <a:latin typeface="Cambria Math" charset="0"/>
                        <a:cs typeface="BookAntiqua-BoldItalic"/>
                      </a:rPr>
                      <m:t>𝑨</m:t>
                    </m:r>
                  </m:oMath>
                </a14:m>
                <a:r>
                  <a:rPr lang="en-US" sz="2800" spc="139" dirty="0">
                    <a:cs typeface="Arial"/>
                  </a:rPr>
                  <a:t>, </a:t>
                </a:r>
                <a:r>
                  <a:rPr lang="en-US" sz="2800" spc="-10" dirty="0">
                    <a:cs typeface="Arial"/>
                  </a:rPr>
                  <a:t>are  usually ordered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-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-20" dirty="0" smtClean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-20" dirty="0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800" i="1" spc="-30" baseline="-10416" dirty="0">
                        <a:latin typeface="Cambria Math" charset="0"/>
                        <a:cs typeface="Times New Roman"/>
                      </a:rPr>
                      <m:t>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 </m:t>
                    </m:r>
                    <m:sSub>
                      <m:sSubPr>
                        <m:ctrlPr>
                          <a:rPr lang="en-US" sz="2800" b="0" i="1" spc="-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-20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-20" dirty="0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800" i="1" spc="-30" baseline="-10416" dirty="0">
                        <a:latin typeface="Cambria Math" charset="0"/>
                        <a:cs typeface="Times New Roman"/>
                      </a:rPr>
                      <m:t>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 </m:t>
                    </m:r>
                    <m:r>
                      <a:rPr lang="en-US" sz="2800" i="1" spc="-159" dirty="0">
                        <a:latin typeface="Cambria Math" charset="0"/>
                        <a:cs typeface="メイリオ"/>
                      </a:rPr>
                      <m:t>· · · </m:t>
                    </m:r>
                    <m:r>
                      <a:rPr lang="en-US" sz="2800" i="1" spc="-79" dirty="0">
                        <a:latin typeface="Cambria Math" charset="0"/>
                        <a:cs typeface="メイリオ"/>
                      </a:rPr>
                      <m:t>≥</m:t>
                    </m:r>
                    <m:r>
                      <a:rPr lang="en-US" sz="2800" i="1" spc="168" dirty="0">
                        <a:latin typeface="Cambria Math" charset="0"/>
                        <a:cs typeface="メイリオ"/>
                      </a:rPr>
                      <m:t> </m:t>
                    </m:r>
                    <m:sSub>
                      <m:sSubPr>
                        <m:ctrlPr>
                          <a:rPr lang="en-US" sz="2800" b="0" i="1" spc="20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i="1" spc="20" dirty="0">
                            <a:latin typeface="Cambria Math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800" b="0" i="1" spc="20" dirty="0" smtClean="0">
                            <a:latin typeface="Cambria Math" panose="02040503050406030204" pitchFamily="18" charset="0"/>
                            <a:cs typeface="Arial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baseline="-10416" dirty="0">
                    <a:cs typeface="Arial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/>
                      </a:rPr>
                      <m:t>𝐾</m:t>
                    </m:r>
                  </m:oMath>
                </a14:m>
                <a:r>
                  <a:rPr lang="en-US" sz="2800" dirty="0">
                    <a:cs typeface="Arial"/>
                  </a:rPr>
                  <a:t> is the </a:t>
                </a:r>
                <a:r>
                  <a:rPr lang="en-US" sz="2800" b="1" dirty="0">
                    <a:cs typeface="Arial"/>
                  </a:rPr>
                  <a:t>rank</a:t>
                </a:r>
                <a:r>
                  <a:rPr lang="en-US" sz="2800" dirty="0">
                    <a:cs typeface="Arial"/>
                  </a:rPr>
                  <a:t>.</a:t>
                </a:r>
                <a:endParaRPr lang="en-US" sz="2800" baseline="-10416" dirty="0">
                  <a:cs typeface="Arial"/>
                </a:endParaRPr>
              </a:p>
              <a:p>
                <a:pPr marL="25168">
                  <a:spcBef>
                    <a:spcPts val="1843"/>
                  </a:spcBef>
                </a:pPr>
                <a:r>
                  <a:rPr lang="en-US" sz="2800" spc="-10" dirty="0">
                    <a:cs typeface="Arial"/>
                  </a:rPr>
                  <a:t>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pc="226" dirty="0" smtClean="0">
                            <a:latin typeface="Cambria Math" panose="02040503050406030204" pitchFamily="18" charset="0"/>
                            <a:cs typeface="BookAntiqua-BoldItalic"/>
                          </a:rPr>
                        </m:ctrlPr>
                      </m:sSubPr>
                      <m:e>
                        <m:r>
                          <a:rPr lang="en-US" sz="2800" b="1" i="1" spc="226" dirty="0" smtClean="0">
                            <a:latin typeface="Cambria Math" charset="0"/>
                            <a:cs typeface="BookAntiqua-BoldItalic"/>
                          </a:rPr>
                          <m:t>𝒖</m:t>
                        </m:r>
                      </m:e>
                      <m:sub>
                        <m:r>
                          <a:rPr lang="en-US" sz="2800" b="0" i="1" spc="226" dirty="0" smtClean="0">
                            <a:latin typeface="Cambria Math" charset="0"/>
                            <a:cs typeface="BookAntiqua-BoldItal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spc="341" baseline="-10416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spc="30" dirty="0" smtClean="0">
                        <a:latin typeface="Cambria Math" charset="0"/>
                        <a:cs typeface="BookAntiqua-BoldItalic"/>
                      </a:rPr>
                      <m:t>𝑼</m:t>
                    </m:r>
                  </m:oMath>
                </a14:m>
                <a:r>
                  <a:rPr lang="en-US" sz="2800" b="1" i="1" spc="30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pc="109" dirty="0" smtClean="0">
                            <a:latin typeface="Cambria Math" panose="02040503050406030204" pitchFamily="18" charset="0"/>
                            <a:cs typeface="BookAntiqua-BoldItalic"/>
                          </a:rPr>
                        </m:ctrlPr>
                      </m:sSubPr>
                      <m:e>
                        <m:r>
                          <a:rPr lang="en-US" sz="2800" b="1" i="1" spc="109" dirty="0" smtClean="0">
                            <a:latin typeface="Cambria Math" charset="0"/>
                            <a:cs typeface="BookAntiqua-BoldItalic"/>
                          </a:rPr>
                          <m:t>𝒗</m:t>
                        </m:r>
                      </m:e>
                      <m:sub>
                        <m:r>
                          <a:rPr lang="en-US" sz="2800" b="0" i="1" spc="109" dirty="0" smtClean="0">
                            <a:latin typeface="Cambria Math" charset="0"/>
                            <a:cs typeface="BookAntiqua-BoldItal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spc="162" baseline="-10416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  <a:cs typeface="BookAntiqua-BoldItalic"/>
                      </a:rPr>
                      <m:t>𝑽</m:t>
                    </m:r>
                  </m:oMath>
                </a14:m>
                <a:r>
                  <a:rPr lang="en-US" sz="2800" b="1" i="1" dirty="0">
                    <a:cs typeface="BookAntiqua-BoldItalic"/>
                  </a:rPr>
                  <a:t> </a:t>
                </a:r>
                <a:r>
                  <a:rPr lang="en-US" sz="2800" spc="-10" dirty="0">
                    <a:cs typeface="Arial"/>
                  </a:rPr>
                  <a:t>are called left and</a:t>
                </a:r>
                <a:r>
                  <a:rPr lang="en-US" sz="2800" spc="168" dirty="0">
                    <a:cs typeface="Arial"/>
                  </a:rPr>
                  <a:t> </a:t>
                </a:r>
                <a:r>
                  <a:rPr lang="en-US" sz="2800" spc="-10" dirty="0">
                    <a:cs typeface="Arial"/>
                  </a:rPr>
                  <a:t>right</a:t>
                </a:r>
                <a:endParaRPr lang="en-US" sz="2800" dirty="0">
                  <a:cs typeface="Arial"/>
                </a:endParaRPr>
              </a:p>
              <a:p>
                <a:pPr marL="25168">
                  <a:spcBef>
                    <a:spcPts val="59"/>
                  </a:spcBef>
                </a:pPr>
                <a:r>
                  <a:rPr lang="en-US" sz="2800" i="1" spc="-10" dirty="0">
                    <a:solidFill>
                      <a:srgbClr val="A20500"/>
                    </a:solidFill>
                    <a:cs typeface="Arial"/>
                  </a:rPr>
                  <a:t>singular</a:t>
                </a:r>
                <a:r>
                  <a:rPr lang="en-US" sz="2800" i="1" spc="-139" dirty="0">
                    <a:solidFill>
                      <a:srgbClr val="A20500"/>
                    </a:solidFill>
                    <a:cs typeface="Arial"/>
                  </a:rPr>
                  <a:t> </a:t>
                </a:r>
                <a:r>
                  <a:rPr lang="en-US" sz="2800" i="1" spc="-20" dirty="0">
                    <a:solidFill>
                      <a:srgbClr val="A20500"/>
                    </a:solidFill>
                    <a:cs typeface="Arial"/>
                  </a:rPr>
                  <a:t>vectors </a:t>
                </a:r>
                <a:r>
                  <a:rPr lang="en-US" sz="2800" spc="-20" dirty="0">
                    <a:cs typeface="Arial"/>
                  </a:rPr>
                  <a:t>(start of </a:t>
                </a:r>
                <a:r>
                  <a:rPr lang="en-US" sz="2800" b="1" spc="-20" dirty="0">
                    <a:cs typeface="Arial"/>
                  </a:rPr>
                  <a:t>bold</a:t>
                </a:r>
                <a:r>
                  <a:rPr lang="en-US" sz="2800" spc="-20" dirty="0">
                    <a:cs typeface="Arial"/>
                  </a:rPr>
                  <a:t> notation for vectors)</a:t>
                </a:r>
                <a:endParaRPr sz="2800" dirty="0">
                  <a:cs typeface="Arial"/>
                </a:endParaRPr>
              </a:p>
            </p:txBody>
          </p:sp>
        </mc:Choice>
        <mc:Fallback xmlns="">
          <p:sp>
            <p:nvSpPr>
              <p:cNvPr id="2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4" y="4697317"/>
                <a:ext cx="8730973" cy="1993110"/>
              </a:xfrm>
              <a:prstGeom prst="rect">
                <a:avLst/>
              </a:prstGeom>
              <a:blipFill>
                <a:blip r:embed="rId5"/>
                <a:stretch>
                  <a:fillRect l="-2235" t="-5505" r="-489" b="-9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448456" y="-24485"/>
            <a:ext cx="10515600" cy="1325563"/>
          </a:xfrm>
        </p:spPr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491910" y="1783149"/>
                <a:ext cx="1856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charset="0"/>
                        </a:rPr>
                        <m:t>𝑼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910" y="1783149"/>
                <a:ext cx="185672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26379" y="3541684"/>
                <a:ext cx="4076757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for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≠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for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79" y="3541684"/>
                <a:ext cx="4076757" cy="10534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3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062" y="28570"/>
            <a:ext cx="10515600" cy="1325563"/>
          </a:xfrm>
        </p:spPr>
        <p:txBody>
          <a:bodyPr/>
          <a:lstStyle/>
          <a:p>
            <a:r>
              <a:rPr lang="en-US" dirty="0"/>
              <a:t>The SVD from a maximization principle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02172" y="1227459"/>
                <a:ext cx="10896763" cy="53940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Constrained optimization problem becomes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Differentiate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set result to zero</a:t>
                </a:r>
              </a:p>
              <a:p>
                <a:r>
                  <a:rPr lang="en-US" dirty="0"/>
                  <a:t>Differentiate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and set result to zero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is changed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can be changed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leaving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𝑨𝒗</m:t>
                    </m:r>
                  </m:oMath>
                </a14:m>
                <a:r>
                  <a:rPr lang="en-US" dirty="0"/>
                  <a:t> unchanged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172" y="1227459"/>
                <a:ext cx="10896763" cy="5394057"/>
              </a:xfrm>
              <a:blipFill>
                <a:blip r:embed="rId2"/>
                <a:stretch>
                  <a:fillRect l="-1007" t="-1808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18441" y="1821492"/>
                <a:ext cx="3687676" cy="79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𝑨𝒗</m:t>
                          </m:r>
                        </m:e>
                      </m:func>
                    </m:oMath>
                  </m:oMathPara>
                </a14:m>
                <a:br>
                  <a:rPr lang="en-US" sz="2800" b="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41" y="1821492"/>
                <a:ext cx="3687676" cy="7961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3064" y="2587650"/>
                <a:ext cx="49768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𝒖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</a:rPr>
                      <m:t>𝒖</m:t>
                    </m:r>
                    <m:r>
                      <a:rPr lang="en-US" sz="28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</a:rPr>
                      <m:t>𝒗</m:t>
                    </m:r>
                    <m:r>
                      <a:rPr lang="en-US" sz="28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64" y="2587650"/>
                <a:ext cx="497681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57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3064" y="3775591"/>
                <a:ext cx="6432082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𝑨𝒗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 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𝒗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64" y="3775591"/>
                <a:ext cx="6432082" cy="907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1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09F5-B3CD-42B7-A449-7AF4B030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7" y="247894"/>
            <a:ext cx="10515600" cy="1325563"/>
          </a:xfrm>
        </p:spPr>
        <p:txBody>
          <a:bodyPr/>
          <a:lstStyle/>
          <a:p>
            <a:r>
              <a:rPr lang="en-US" dirty="0"/>
              <a:t>SVD 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9119-0F1A-4B46-A4E5-301F98DD0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077" y="1671515"/>
                <a:ext cx="10515600" cy="4821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charset="0"/>
                        </a:rPr>
                        <m:t>𝑨𝒗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: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since obj. fn. is scalar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⇒−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inner product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Maximum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𝑨𝒗</m:t>
                    </m:r>
                  </m:oMath>
                </a14:m>
                <a:r>
                  <a:rPr lang="en-US" dirty="0"/>
                  <a:t> reached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Repeat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derivative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9119-0F1A-4B46-A4E5-301F98DD0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077" y="1671515"/>
                <a:ext cx="10515600" cy="4821360"/>
              </a:xfrm>
              <a:blipFill>
                <a:blip r:embed="rId2"/>
                <a:stretch>
                  <a:fillRect l="-1043" b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4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E1D5-727E-436C-A793-E9BBA3B8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optimization relations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0919A-EA95-401B-AC00-B3ADE92FA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Inner product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Inner product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derivative and substitute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derivative to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absorbed into one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derivative and substitute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derivative to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Two eigenvalue relations: One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another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but same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0919A-EA95-401B-AC00-B3ADE92FA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1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65FE-7711-44B9-A962-36884F6C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optimization relations (contd.)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789841-E7DF-48B9-BA5C-C7790BDFE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6830" y="2230071"/>
                <a:ext cx="11406555" cy="330908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with eigenvalue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with eigenvalue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can only have non-negative eigenvalues: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relations only hold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 </a:t>
                </a:r>
                <a:r>
                  <a:rPr lang="en-US" b="1" dirty="0"/>
                  <a:t>Singular value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satisfies relation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789841-E7DF-48B9-BA5C-C7790BDFE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830" y="2230071"/>
                <a:ext cx="11406555" cy="3309083"/>
              </a:xfrm>
              <a:blipFill>
                <a:blip r:embed="rId2"/>
                <a:stretch>
                  <a:fillRect l="-962" t="-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2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09" y="128643"/>
            <a:ext cx="10875579" cy="1325563"/>
          </a:xfrm>
        </p:spPr>
        <p:txBody>
          <a:bodyPr/>
          <a:lstStyle/>
          <a:p>
            <a:r>
              <a:rPr lang="en-US" dirty="0"/>
              <a:t>The SVD from a maximization principle </a:t>
            </a:r>
            <a:r>
              <a:rPr lang="en-US"/>
              <a:t>(contd.)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9109" y="1454206"/>
                <a:ext cx="10515600" cy="54037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Continue the maximization principle recursively</a:t>
                </a:r>
              </a:p>
              <a:p>
                <a:r>
                  <a:rPr lang="en-US" dirty="0"/>
                  <a:t>Apply previous approach to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1" i="1" smtClean="0">
                        <a:latin typeface="Cambria Math" charset="0"/>
                      </a:rPr>
                      <m:t>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giving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term can be sent to zero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⊥</m:t>
                    </m:r>
                    <m:r>
                      <a:rPr lang="en-US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⊥</m:t>
                    </m:r>
                    <m:r>
                      <a:rPr lang="en-US" b="1" i="1">
                        <a:latin typeface="Cambria Math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eigenvector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largest eigenvalue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Lather, Rinse, Repeat!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109" y="1454206"/>
                <a:ext cx="10515600" cy="5403794"/>
              </a:xfrm>
              <a:blipFill>
                <a:blip r:embed="rId2"/>
                <a:stretch>
                  <a:fillRect l="-1043" t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2056" y="2554191"/>
                <a:ext cx="6197209" cy="802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mr-IN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𝑨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𝒖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6" y="2554191"/>
                <a:ext cx="6197209" cy="8028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8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7" y="53171"/>
            <a:ext cx="10515600" cy="1325563"/>
          </a:xfrm>
        </p:spPr>
        <p:txBody>
          <a:bodyPr/>
          <a:lstStyle/>
          <a:p>
            <a:r>
              <a:rPr lang="en-US" dirty="0"/>
              <a:t>The SVD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6687" y="1139824"/>
                <a:ext cx="9201902" cy="5260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Any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dirty="0"/>
                  <a:t> of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can therefore be expanded as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SVD has the nice property that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due to the fact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Consequently the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dirty="0"/>
                  <a:t> form an orthonormal system as do the columns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</m:oMath>
                </a14:m>
                <a:r>
                  <a:rPr lang="en-US" dirty="0"/>
                  <a:t>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7" y="1139824"/>
                <a:ext cx="9201902" cy="5260975"/>
              </a:xfrm>
              <a:blipFill rotWithShape="0">
                <a:blip r:embed="rId2"/>
                <a:stretch>
                  <a:fillRect l="-1192" t="-1970"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7421" y="1799725"/>
                <a:ext cx="7659726" cy="5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+⋯+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charset="0"/>
                        </a:rPr>
                        <m:t>𝑼</m:t>
                      </m:r>
                      <m:r>
                        <a:rPr lang="en-US" sz="2800" b="1" i="0" smtClean="0">
                          <a:latin typeface="Cambria Math" charset="0"/>
                        </a:rPr>
                        <m:t>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21" y="1799725"/>
                <a:ext cx="7659726" cy="5295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8758" y="3315494"/>
                <a:ext cx="8887326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3315494"/>
                <a:ext cx="8887326" cy="540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6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646951" y="681471"/>
                <a:ext cx="4136389" cy="1591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SVD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</a:rPr>
                      <m:t>𝑨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51" y="681471"/>
                <a:ext cx="4136389" cy="1591141"/>
              </a:xfrm>
              <a:prstGeom prst="rect">
                <a:avLst/>
              </a:prstGeom>
              <a:blipFill rotWithShape="0">
                <a:blip r:embed="rId2"/>
                <a:stretch>
                  <a:fillRect l="-2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1862" y="2117741"/>
                <a:ext cx="23707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</a:rPr>
                      <m:t>𝑼</m:t>
                    </m:r>
                    <m:r>
                      <a:rPr lang="en-US" sz="2800" b="1" i="0" smtClean="0">
                        <a:latin typeface="Cambria Math" charset="0"/>
                      </a:rPr>
                      <m:t>𝚺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 given by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2" y="2117741"/>
                <a:ext cx="2370714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0465" r="-385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-1680425" y="3068014"/>
                <a:ext cx="11988208" cy="334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.141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0.825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0.344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0.426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.535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−0.12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−0.802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−0.24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.547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0.028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0.750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−0.371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.000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0.837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0.267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−0.478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5.5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1.3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i="1" dirty="0">
                  <a:latin typeface="Cambria Math" charset="0"/>
                </a:endParaRPr>
              </a:p>
              <a:p>
                <a:endParaRPr lang="en-US" sz="28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.505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−0.761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0.408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0.575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−0.057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−0.816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0.644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0.646</m:t>
                                    </m:r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0.408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0425" y="3068014"/>
                <a:ext cx="11988208" cy="3344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5051</TotalTime>
  <Words>872</Words>
  <Application>Microsoft Office PowerPoint</Application>
  <PresentationFormat>Widescreen</PresentationFormat>
  <Paragraphs>114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メイリオ</vt:lpstr>
      <vt:lpstr>Arial</vt:lpstr>
      <vt:lpstr>BookAntiqua-BoldItalic</vt:lpstr>
      <vt:lpstr>Calibri</vt:lpstr>
      <vt:lpstr>Calibri Light</vt:lpstr>
      <vt:lpstr>Cambria Math</vt:lpstr>
      <vt:lpstr>Mangal</vt:lpstr>
      <vt:lpstr>Times New Roman</vt:lpstr>
      <vt:lpstr>Office Theme</vt:lpstr>
      <vt:lpstr>COT5615: Math for Intelligent Systems I</vt:lpstr>
      <vt:lpstr>Singular Value Decomposition</vt:lpstr>
      <vt:lpstr>The SVD from a maximization principle</vt:lpstr>
      <vt:lpstr>SVD optimization problem</vt:lpstr>
      <vt:lpstr>SVD optimization relations</vt:lpstr>
      <vt:lpstr>SVD optimization relations (contd.)</vt:lpstr>
      <vt:lpstr>The SVD from a maximization principle (contd.)</vt:lpstr>
      <vt:lpstr>The SVD expansion</vt:lpstr>
      <vt:lpstr>Example SVD</vt:lpstr>
      <vt:lpstr>Conclusions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COT5615: Math for Intelligent Systems I</dc:title>
  <dc:creator>Anand Rangarajan</dc:creator>
  <cp:lastModifiedBy>Anand Rangarajan</cp:lastModifiedBy>
  <cp:revision>306</cp:revision>
  <dcterms:created xsi:type="dcterms:W3CDTF">2018-08-21T17:14:08Z</dcterms:created>
  <dcterms:modified xsi:type="dcterms:W3CDTF">2018-09-14T14:13:11Z</dcterms:modified>
</cp:coreProperties>
</file>